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56" r:id="rId2"/>
    <p:sldId id="276" r:id="rId3"/>
    <p:sldId id="257" r:id="rId4"/>
    <p:sldId id="258" r:id="rId5"/>
    <p:sldId id="277" r:id="rId6"/>
    <p:sldId id="281" r:id="rId7"/>
    <p:sldId id="282" r:id="rId8"/>
    <p:sldId id="262" r:id="rId9"/>
    <p:sldId id="294" r:id="rId10"/>
    <p:sldId id="295" r:id="rId11"/>
    <p:sldId id="267" r:id="rId12"/>
    <p:sldId id="260" r:id="rId13"/>
    <p:sldId id="265" r:id="rId14"/>
    <p:sldId id="266" r:id="rId15"/>
    <p:sldId id="268" r:id="rId16"/>
    <p:sldId id="264" r:id="rId17"/>
    <p:sldId id="292" r:id="rId18"/>
    <p:sldId id="272" r:id="rId19"/>
    <p:sldId id="271" r:id="rId20"/>
    <p:sldId id="269" r:id="rId21"/>
    <p:sldId id="273" r:id="rId22"/>
    <p:sldId id="283" r:id="rId23"/>
    <p:sldId id="284" r:id="rId24"/>
    <p:sldId id="285" r:id="rId25"/>
    <p:sldId id="290" r:id="rId26"/>
    <p:sldId id="289" r:id="rId27"/>
    <p:sldId id="291" r:id="rId28"/>
    <p:sldId id="279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11" autoAdjust="0"/>
    <p:restoredTop sz="94660"/>
  </p:normalViewPr>
  <p:slideViewPr>
    <p:cSldViewPr>
      <p:cViewPr varScale="1">
        <p:scale>
          <a:sx n="98" d="100"/>
          <a:sy n="98" d="100"/>
        </p:scale>
        <p:origin x="-29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A055EB-82F9-4C23-882E-2274E28B0BBC}" type="datetimeFigureOut">
              <a:rPr lang="ru-RU" smtClean="0"/>
              <a:pPr/>
              <a:t>12.10.2014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B257B0-6E51-49B2-9881-6EB8C50691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5688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257B0-6E51-49B2-9881-6EB8C506911B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6FE1D-A0F6-4E4E-9940-5EE74BBB1A0B}" type="datetimeFigureOut">
              <a:rPr lang="ru-RU" smtClean="0"/>
              <a:pPr/>
              <a:t>12.10.2014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35F3A-2498-424E-8FE5-247CC5E708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6FE1D-A0F6-4E4E-9940-5EE74BBB1A0B}" type="datetimeFigureOut">
              <a:rPr lang="ru-RU" smtClean="0"/>
              <a:pPr/>
              <a:t>12.10.2014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35F3A-2498-424E-8FE5-247CC5E708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6FE1D-A0F6-4E4E-9940-5EE74BBB1A0B}" type="datetimeFigureOut">
              <a:rPr lang="ru-RU" smtClean="0"/>
              <a:pPr/>
              <a:t>12.10.2014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35F3A-2498-424E-8FE5-247CC5E708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6FE1D-A0F6-4E4E-9940-5EE74BBB1A0B}" type="datetimeFigureOut">
              <a:rPr lang="ru-RU" smtClean="0"/>
              <a:pPr/>
              <a:t>12.10.2014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35F3A-2498-424E-8FE5-247CC5E708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6FE1D-A0F6-4E4E-9940-5EE74BBB1A0B}" type="datetimeFigureOut">
              <a:rPr lang="ru-RU" smtClean="0"/>
              <a:pPr/>
              <a:t>12.10.2014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35F3A-2498-424E-8FE5-247CC5E708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6FE1D-A0F6-4E4E-9940-5EE74BBB1A0B}" type="datetimeFigureOut">
              <a:rPr lang="ru-RU" smtClean="0"/>
              <a:pPr/>
              <a:t>12.10.2014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35F3A-2498-424E-8FE5-247CC5E708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6FE1D-A0F6-4E4E-9940-5EE74BBB1A0B}" type="datetimeFigureOut">
              <a:rPr lang="ru-RU" smtClean="0"/>
              <a:pPr/>
              <a:t>12.10.2014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35F3A-2498-424E-8FE5-247CC5E708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6FE1D-A0F6-4E4E-9940-5EE74BBB1A0B}" type="datetimeFigureOut">
              <a:rPr lang="ru-RU" smtClean="0"/>
              <a:pPr/>
              <a:t>12.10.2014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35F3A-2498-424E-8FE5-247CC5E708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6FE1D-A0F6-4E4E-9940-5EE74BBB1A0B}" type="datetimeFigureOut">
              <a:rPr lang="ru-RU" smtClean="0"/>
              <a:pPr/>
              <a:t>12.10.2014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35F3A-2498-424E-8FE5-247CC5E708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6FE1D-A0F6-4E4E-9940-5EE74BBB1A0B}" type="datetimeFigureOut">
              <a:rPr lang="ru-RU" smtClean="0"/>
              <a:pPr/>
              <a:t>12.10.2014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35F3A-2498-424E-8FE5-247CC5E708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6FE1D-A0F6-4E4E-9940-5EE74BBB1A0B}" type="datetimeFigureOut">
              <a:rPr lang="ru-RU" smtClean="0"/>
              <a:pPr/>
              <a:t>12.10.2014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8A435F3A-2498-424E-8FE5-247CC5E708A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8A6FE1D-A0F6-4E4E-9940-5EE74BBB1A0B}" type="datetimeFigureOut">
              <a:rPr lang="ru-RU" smtClean="0"/>
              <a:pPr/>
              <a:t>12.10.2014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A435F3A-2498-424E-8FE5-247CC5E708AE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800" dirty="0" err="1" smtClean="0"/>
              <a:t>Здоровьесберегающие</a:t>
            </a:r>
            <a:r>
              <a:rPr lang="ru-RU" sz="4800" dirty="0" smtClean="0"/>
              <a:t> технологии на уроках в начальной школе.</a:t>
            </a:r>
            <a:endParaRPr lang="ru-RU" sz="4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5" descr="CIMG126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23928" y="3212976"/>
            <a:ext cx="4536504" cy="3528392"/>
          </a:xfrm>
        </p:spPr>
      </p:pic>
      <p:pic>
        <p:nvPicPr>
          <p:cNvPr id="5" name="Содержимое 5" descr="CIMG113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51520" y="3212976"/>
            <a:ext cx="3384376" cy="3183632"/>
          </a:xfr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i="1" dirty="0" smtClean="0"/>
              <a:t>Музыкальная </a:t>
            </a:r>
            <a:r>
              <a:rPr lang="ru-RU" i="1" dirty="0" err="1" smtClean="0"/>
              <a:t>физминутка</a:t>
            </a:r>
            <a:r>
              <a:rPr lang="ru-RU" i="1" dirty="0" smtClean="0"/>
              <a:t>. Новогодняя.</a:t>
            </a:r>
            <a:endParaRPr lang="ru-RU" i="1" dirty="0"/>
          </a:p>
        </p:txBody>
      </p:sp>
      <p:pic>
        <p:nvPicPr>
          <p:cNvPr id="5" name="Содержимое 4" descr="ук.jpe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868144" y="1484784"/>
            <a:ext cx="3168352" cy="4248472"/>
          </a:xfrm>
        </p:spPr>
      </p:pic>
      <p:graphicFrame>
        <p:nvGraphicFramePr>
          <p:cNvPr id="70658" name="Object 2"/>
          <p:cNvGraphicFramePr>
            <a:graphicFrameLocks noChangeAspect="1"/>
          </p:cNvGraphicFramePr>
          <p:nvPr/>
        </p:nvGraphicFramePr>
        <p:xfrm>
          <a:off x="3548063" y="3186113"/>
          <a:ext cx="2047875" cy="485775"/>
        </p:xfrm>
        <a:graphic>
          <a:graphicData uri="http://schemas.openxmlformats.org/presentationml/2006/ole">
            <p:oleObj spid="_x0000_s70658" name="Пакет" r:id="rId4" imgW="2048040" imgH="485640" progId="Package">
              <p:embed/>
            </p:oleObj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CIMG11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620688"/>
            <a:ext cx="3322433" cy="2949277"/>
          </a:xfrm>
        </p:spPr>
      </p:pic>
      <p:pic>
        <p:nvPicPr>
          <p:cNvPr id="4" name="Содержимое 3" descr="CIMG109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3928" y="692697"/>
            <a:ext cx="4896544" cy="4032448"/>
          </a:xfrm>
          <a:prstGeom prst="rect">
            <a:avLst/>
          </a:prstGeom>
        </p:spPr>
      </p:pic>
      <p:pic>
        <p:nvPicPr>
          <p:cNvPr id="5" name="Содержимое 6" descr="CIMG124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4005064"/>
            <a:ext cx="3092715" cy="231953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зд4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692696"/>
            <a:ext cx="8280919" cy="5760640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глаза2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692696"/>
            <a:ext cx="8352928" cy="5688632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зд6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764704"/>
            <a:ext cx="8496944" cy="5688632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зд7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7" y="836712"/>
            <a:ext cx="8352928" cy="5616624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зд8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692696"/>
            <a:ext cx="8352928" cy="5904656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i="1" dirty="0" smtClean="0"/>
              <a:t>Музыкальная </a:t>
            </a:r>
            <a:r>
              <a:rPr lang="ru-RU" i="1" dirty="0" err="1" smtClean="0"/>
              <a:t>физминутка</a:t>
            </a:r>
            <a:r>
              <a:rPr lang="ru-RU" i="1" dirty="0" smtClean="0"/>
              <a:t> для глаз</a:t>
            </a:r>
            <a:endParaRPr lang="ru-RU" i="1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3781425" y="3186113"/>
          <a:ext cx="1581150" cy="485775"/>
        </p:xfrm>
        <a:graphic>
          <a:graphicData uri="http://schemas.openxmlformats.org/presentationml/2006/ole">
            <p:oleObj spid="_x0000_s1026" name="Пакет" r:id="rId3" imgW="1581120" imgH="485640" progId="Package">
              <p:embed/>
            </p:oleObj>
          </a:graphicData>
        </a:graphic>
      </p:graphicFrame>
      <p:pic>
        <p:nvPicPr>
          <p:cNvPr id="7" name="Содержимое 6" descr="прен.jpe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899592" y="2132856"/>
            <a:ext cx="2644502" cy="3528392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24712"/>
          </a:xfrm>
        </p:spPr>
        <p:txBody>
          <a:bodyPr>
            <a:normAutofit/>
          </a:bodyPr>
          <a:lstStyle/>
          <a:p>
            <a:pPr algn="ctr"/>
            <a:r>
              <a:rPr lang="ru-RU" sz="3600" i="1" dirty="0" smtClean="0"/>
              <a:t>Внеклассные мероприятия</a:t>
            </a:r>
            <a:endParaRPr lang="ru-RU" sz="3600" i="1" dirty="0"/>
          </a:p>
        </p:txBody>
      </p:sp>
      <p:pic>
        <p:nvPicPr>
          <p:cNvPr id="4" name="Содержимое 3" descr="CIMG123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2204864"/>
            <a:ext cx="3816424" cy="3168352"/>
          </a:xfrm>
        </p:spPr>
      </p:pic>
      <p:sp>
        <p:nvSpPr>
          <p:cNvPr id="5" name="Прямоугольник 4"/>
          <p:cNvSpPr/>
          <p:nvPr/>
        </p:nvSpPr>
        <p:spPr>
          <a:xfrm>
            <a:off x="683568" y="1628800"/>
            <a:ext cx="56103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«Азбука дорожного движения»</a:t>
            </a:r>
            <a:endParaRPr lang="ru-RU" dirty="0"/>
          </a:p>
        </p:txBody>
      </p:sp>
      <p:pic>
        <p:nvPicPr>
          <p:cNvPr id="6" name="Содержимое 3" descr="CIMG11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8064" y="2636912"/>
            <a:ext cx="3790387" cy="324035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932040" y="1844824"/>
            <a:ext cx="38884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Устный журнал «Расти здоровым»</a:t>
            </a:r>
            <a:endParaRPr lang="ru-RU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7283152" cy="1143000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«</a:t>
            </a:r>
            <a:r>
              <a:rPr lang="ru-RU" sz="2700" dirty="0" smtClean="0"/>
              <a:t>Беседа о здоровом образе жизни. Всемирный день отказа от табачного дыма.»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pic>
        <p:nvPicPr>
          <p:cNvPr id="4" name="Содержимое 3" descr="CIMG111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95536" y="1700808"/>
            <a:ext cx="3960441" cy="3453333"/>
          </a:xfrm>
        </p:spPr>
      </p:pic>
      <p:pic>
        <p:nvPicPr>
          <p:cNvPr id="5" name="Содержимое 3" descr="CIMG132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9992" y="2276873"/>
            <a:ext cx="4376927" cy="403244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364088" y="1628800"/>
            <a:ext cx="34060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000" dirty="0" smtClean="0"/>
              <a:t>«Режиму дня мы друзья»</a:t>
            </a:r>
            <a:endParaRPr lang="ru-RU" sz="20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57200" y="-819472"/>
            <a:ext cx="8229600" cy="773753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4800" i="1" dirty="0" smtClean="0"/>
              <a:t>«Чтобы сделать ребенка умным и рассудительным, сделайте его крепким и здоровым»</a:t>
            </a:r>
          </a:p>
          <a:p>
            <a:pPr algn="r">
              <a:buNone/>
            </a:pPr>
            <a:r>
              <a:rPr lang="ru-RU" sz="4800" i="1" dirty="0" smtClean="0"/>
              <a:t>Ж.- Ж.Руссо</a:t>
            </a:r>
            <a:endParaRPr lang="ru-RU" sz="4800" i="1" dirty="0"/>
          </a:p>
        </p:txBody>
      </p:sp>
      <p:pic>
        <p:nvPicPr>
          <p:cNvPr id="5" name="Содержимое 3" descr="руссо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75656" y="548680"/>
            <a:ext cx="1476375" cy="1428750"/>
          </a:xfrm>
        </p:spPr>
      </p:pic>
      <p:pic>
        <p:nvPicPr>
          <p:cNvPr id="6" name="Содержимое 3" descr="руссо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6" y="548680"/>
            <a:ext cx="1476375" cy="142875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CIMG12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76056" y="620688"/>
            <a:ext cx="3816424" cy="3255640"/>
          </a:xfrm>
        </p:spPr>
      </p:pic>
      <p:pic>
        <p:nvPicPr>
          <p:cNvPr id="5" name="Содержимое 3" descr="CIMG12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3717032"/>
            <a:ext cx="3744416" cy="2880320"/>
          </a:xfrm>
          <a:prstGeom prst="rect">
            <a:avLst/>
          </a:prstGeom>
        </p:spPr>
      </p:pic>
      <p:pic>
        <p:nvPicPr>
          <p:cNvPr id="6" name="Содержимое 5" descr="CIMG120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24128" y="4149080"/>
            <a:ext cx="2808312" cy="2463552"/>
          </a:xfrm>
          <a:prstGeom prst="rect">
            <a:avLst/>
          </a:prstGeom>
        </p:spPr>
      </p:pic>
      <p:pic>
        <p:nvPicPr>
          <p:cNvPr id="7" name="Содержимое 7" descr="CIMG118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7544" y="692696"/>
            <a:ext cx="2808312" cy="2607568"/>
          </a:xfrm>
          <a:prstGeom prst="rect">
            <a:avLst/>
          </a:prstGeom>
        </p:spPr>
      </p:pic>
      <p:pic>
        <p:nvPicPr>
          <p:cNvPr id="8" name="Содержимое 9" descr="мить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75856" y="1196752"/>
            <a:ext cx="1872208" cy="2088232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-459432"/>
            <a:ext cx="8229600" cy="288033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6" name="Содержимое 5" descr="CIMG13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764704"/>
            <a:ext cx="3960440" cy="3057182"/>
          </a:xfrm>
        </p:spPr>
      </p:pic>
      <p:pic>
        <p:nvPicPr>
          <p:cNvPr id="7" name="Содержимое 3" descr="CIMG13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24128" y="3717032"/>
            <a:ext cx="2952328" cy="2948134"/>
          </a:xfrm>
          <a:prstGeom prst="rect">
            <a:avLst/>
          </a:prstGeom>
        </p:spPr>
      </p:pic>
      <p:pic>
        <p:nvPicPr>
          <p:cNvPr id="8" name="Содержимое 3" descr="CIMG13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2040" y="548680"/>
            <a:ext cx="3744416" cy="2679576"/>
          </a:xfrm>
          <a:prstGeom prst="rect">
            <a:avLst/>
          </a:prstGeom>
        </p:spPr>
      </p:pic>
      <p:pic>
        <p:nvPicPr>
          <p:cNvPr id="9" name="Содержимое 5" descr="CIMG131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71600" y="4005064"/>
            <a:ext cx="3744416" cy="2664296"/>
          </a:xfrm>
          <a:prstGeom prst="rect">
            <a:avLst/>
          </a:prstGeom>
        </p:spPr>
      </p:pic>
      <p:pic>
        <p:nvPicPr>
          <p:cNvPr id="10" name="Содержимое 3" descr="Рисунок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55976" y="3068960"/>
            <a:ext cx="1535286" cy="1535286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3610744" cy="115439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CIMG136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332656"/>
            <a:ext cx="3888432" cy="3060340"/>
          </a:xfrm>
        </p:spPr>
      </p:pic>
      <p:pic>
        <p:nvPicPr>
          <p:cNvPr id="5" name="Содержимое 3" descr="CIMG13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1052736"/>
            <a:ext cx="3385972" cy="3096344"/>
          </a:xfrm>
          <a:prstGeom prst="rect">
            <a:avLst/>
          </a:prstGeom>
        </p:spPr>
      </p:pic>
      <p:pic>
        <p:nvPicPr>
          <p:cNvPr id="6" name="Содержимое 3" descr="CIMG136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4077072"/>
            <a:ext cx="3600400" cy="266429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899592" y="3429000"/>
            <a:ext cx="45591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Секция по плаванию.</a:t>
            </a:r>
          </a:p>
          <a:p>
            <a:r>
              <a:rPr lang="ru-RU" dirty="0" smtClean="0"/>
              <a:t>г.Наро -</a:t>
            </a:r>
            <a:r>
              <a:rPr lang="ru-RU" dirty="0" err="1" smtClean="0"/>
              <a:t>Фоминск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148064" y="332657"/>
            <a:ext cx="30963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Секция по плаванию.</a:t>
            </a:r>
          </a:p>
          <a:p>
            <a:r>
              <a:rPr lang="ru-RU" dirty="0" smtClean="0"/>
              <a:t>г.Москва</a:t>
            </a:r>
            <a:endParaRPr lang="ru-RU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7824" y="704088"/>
            <a:ext cx="5698976" cy="420656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Секция по борьбе «Самбо»</a:t>
            </a:r>
            <a:br>
              <a:rPr lang="ru-RU" sz="3200" dirty="0" smtClean="0"/>
            </a:br>
            <a:r>
              <a:rPr lang="ru-RU" sz="3200" dirty="0" smtClean="0"/>
              <a:t>п.Киевский</a:t>
            </a:r>
            <a:endParaRPr lang="ru-RU" sz="3200" dirty="0"/>
          </a:p>
        </p:txBody>
      </p:sp>
      <p:pic>
        <p:nvPicPr>
          <p:cNvPr id="4" name="Содержимое 3" descr="CIMG136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1196752"/>
            <a:ext cx="3862396" cy="2896797"/>
          </a:xfrm>
        </p:spPr>
      </p:pic>
      <p:pic>
        <p:nvPicPr>
          <p:cNvPr id="5" name="Содержимое 3" descr="CIMG135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764704"/>
            <a:ext cx="3668779" cy="2751584"/>
          </a:xfrm>
          <a:prstGeom prst="rect">
            <a:avLst/>
          </a:prstGeom>
        </p:spPr>
      </p:pic>
      <p:pic>
        <p:nvPicPr>
          <p:cNvPr id="6" name="Содержимое 3" descr="CIMG136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75656" y="4509120"/>
            <a:ext cx="2638259" cy="2016224"/>
          </a:xfrm>
          <a:prstGeom prst="rect">
            <a:avLst/>
          </a:prstGeom>
        </p:spPr>
      </p:pic>
      <p:pic>
        <p:nvPicPr>
          <p:cNvPr id="7" name="Содержимое 3" descr="i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67944" y="3861048"/>
            <a:ext cx="1009650" cy="1428750"/>
          </a:xfrm>
          <a:prstGeom prst="rect">
            <a:avLst/>
          </a:prstGeom>
        </p:spPr>
      </p:pic>
      <p:pic>
        <p:nvPicPr>
          <p:cNvPr id="8" name="Содержимое 3" descr="CIMG137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64088" y="3861048"/>
            <a:ext cx="3214323" cy="2410742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692696"/>
            <a:ext cx="3816424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9592" y="404664"/>
            <a:ext cx="4608513" cy="6175883"/>
          </a:xfrm>
        </p:spPr>
      </p:pic>
      <p:pic>
        <p:nvPicPr>
          <p:cNvPr id="5" name="Содержимое 3" descr="вке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28184" y="2708920"/>
            <a:ext cx="2553072" cy="2796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481517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DX_45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692696"/>
            <a:ext cx="8208912" cy="5919936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704088"/>
            <a:ext cx="3672408" cy="78069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Содержимое 3" descr="1DX_599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88640"/>
            <a:ext cx="3983425" cy="5688632"/>
          </a:xfrm>
        </p:spPr>
      </p:pic>
      <p:pic>
        <p:nvPicPr>
          <p:cNvPr id="7" name="Содержимое 3" descr="1DX_97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2132856"/>
            <a:ext cx="4320480" cy="3909384"/>
          </a:xfrm>
          <a:prstGeom prst="rect">
            <a:avLst/>
          </a:prstGeom>
        </p:spPr>
      </p:pic>
      <p:pic>
        <p:nvPicPr>
          <p:cNvPr id="5" name="Содержимое 3" descr="гимнастика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72200" y="193285"/>
            <a:ext cx="2088232" cy="186841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4618856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1DX_596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88641"/>
            <a:ext cx="4968552" cy="3096344"/>
          </a:xfrm>
        </p:spPr>
      </p:pic>
      <p:pic>
        <p:nvPicPr>
          <p:cNvPr id="5" name="Содержимое 3" descr="AK7X94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56176" y="260648"/>
            <a:ext cx="2674771" cy="3744416"/>
          </a:xfrm>
          <a:prstGeom prst="rect">
            <a:avLst/>
          </a:prstGeom>
        </p:spPr>
      </p:pic>
      <p:pic>
        <p:nvPicPr>
          <p:cNvPr id="6" name="Содержимое 3" descr="DSC_96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47864" y="3501008"/>
            <a:ext cx="2361782" cy="3240360"/>
          </a:xfrm>
          <a:prstGeom prst="rect">
            <a:avLst/>
          </a:prstGeom>
        </p:spPr>
      </p:pic>
      <p:pic>
        <p:nvPicPr>
          <p:cNvPr id="7" name="Содержимое 3" descr="гимнастика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9552" y="4437112"/>
            <a:ext cx="2057400" cy="142875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9792" y="836712"/>
            <a:ext cx="3898776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CIMG08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99792" y="476672"/>
            <a:ext cx="4824536" cy="4484466"/>
          </a:xfrm>
        </p:spPr>
      </p:pic>
      <p:pic>
        <p:nvPicPr>
          <p:cNvPr id="5" name="Содержимое 3" descr="ип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1700808"/>
            <a:ext cx="1905000" cy="1428750"/>
          </a:xfrm>
          <a:prstGeom prst="rect">
            <a:avLst/>
          </a:prstGeom>
        </p:spPr>
      </p:pic>
      <p:pic>
        <p:nvPicPr>
          <p:cNvPr id="6" name="Содержимое 3" descr="ва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76256" y="5157192"/>
            <a:ext cx="1905000" cy="1428750"/>
          </a:xfrm>
          <a:prstGeom prst="rect">
            <a:avLst/>
          </a:prstGeom>
        </p:spPr>
      </p:pic>
      <p:pic>
        <p:nvPicPr>
          <p:cNvPr id="7" name="Содержимое 3" descr="1278134237_1263974397_1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5013176"/>
            <a:ext cx="2353056" cy="135940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8688"/>
          </a:xfrm>
        </p:spPr>
        <p:txBody>
          <a:bodyPr>
            <a:normAutofit/>
          </a:bodyPr>
          <a:lstStyle/>
          <a:p>
            <a:r>
              <a:rPr lang="ru-RU" sz="3200" dirty="0" err="1" smtClean="0"/>
              <a:t>Здоровьесберегающая</a:t>
            </a:r>
            <a:r>
              <a:rPr lang="ru-RU" sz="3200" dirty="0" smtClean="0"/>
              <a:t> технология-это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968552"/>
          </a:xfrm>
        </p:spPr>
        <p:txBody>
          <a:bodyPr>
            <a:normAutofit fontScale="55000" lnSpcReduction="20000"/>
          </a:bodyPr>
          <a:lstStyle/>
          <a:p>
            <a:pPr>
              <a:buNone/>
              <a:defRPr/>
            </a:pPr>
            <a:r>
              <a:rPr lang="ru-RU" dirty="0"/>
              <a:t> </a:t>
            </a:r>
            <a:endParaRPr lang="ru-RU" sz="4600" u="sng" dirty="0">
              <a:solidFill>
                <a:srgbClr val="C00000"/>
              </a:solidFill>
            </a:endParaRPr>
          </a:p>
          <a:p>
            <a:pPr>
              <a:defRPr/>
            </a:pPr>
            <a:r>
              <a:rPr lang="ru-RU" sz="3200" dirty="0"/>
              <a:t>условия обучения ребенка в школе (отсутствие стресса, адекватность требований, адекватность методик обучения и воспитания);</a:t>
            </a:r>
          </a:p>
          <a:p>
            <a:pPr>
              <a:defRPr/>
            </a:pPr>
            <a:r>
              <a:rPr lang="ru-RU" sz="3200" dirty="0">
                <a:solidFill>
                  <a:srgbClr val="C00000"/>
                </a:solidFill>
              </a:rPr>
              <a:t>рациональная  организация учебного процесса (в соответствии с возрастными, половыми,  индивидуальными особенностями  и гигиеническими требованиями);</a:t>
            </a:r>
          </a:p>
          <a:p>
            <a:pPr>
              <a:defRPr/>
            </a:pPr>
            <a:r>
              <a:rPr lang="ru-RU" sz="3200" dirty="0"/>
              <a:t>соответствие  учебной  и  физической  нагрузки  возрастным возможностям ребенка;</a:t>
            </a:r>
          </a:p>
          <a:p>
            <a:pPr>
              <a:defRPr/>
            </a:pPr>
            <a:r>
              <a:rPr lang="ru-RU" sz="3200" dirty="0">
                <a:solidFill>
                  <a:srgbClr val="C00000"/>
                </a:solidFill>
              </a:rPr>
              <a:t>необходимый, достаточный  и  рационально  организованный двигательный режим.</a:t>
            </a:r>
          </a:p>
          <a:p>
            <a:pPr>
              <a:defRPr/>
            </a:pPr>
            <a:r>
              <a:rPr lang="ru-RU" sz="3200" dirty="0"/>
              <a:t>Учет </a:t>
            </a:r>
            <a:r>
              <a:rPr lang="ru-RU" sz="3200" dirty="0" err="1"/>
              <a:t>леворукости</a:t>
            </a:r>
            <a:r>
              <a:rPr lang="ru-RU" sz="3200" dirty="0"/>
              <a:t> и праворукости учащихся.</a:t>
            </a:r>
          </a:p>
          <a:p>
            <a:pPr>
              <a:defRPr/>
            </a:pPr>
            <a:r>
              <a:rPr lang="ru-RU" sz="3200" dirty="0">
                <a:solidFill>
                  <a:srgbClr val="C00000"/>
                </a:solidFill>
              </a:rPr>
              <a:t>Учет способа познания мальчиков и девочек.</a:t>
            </a:r>
          </a:p>
          <a:p>
            <a:pPr>
              <a:defRPr/>
            </a:pPr>
            <a:r>
              <a:rPr lang="ru-RU" sz="3200" dirty="0"/>
              <a:t>Учет двигательной активности, медлительности.</a:t>
            </a:r>
          </a:p>
          <a:p>
            <a:pPr>
              <a:defRPr/>
            </a:pPr>
            <a:r>
              <a:rPr lang="ru-RU" sz="3200" dirty="0">
                <a:solidFill>
                  <a:srgbClr val="C00000"/>
                </a:solidFill>
              </a:rPr>
              <a:t>Учет способа восприятия информации. </a:t>
            </a:r>
          </a:p>
          <a:p>
            <a:pPr>
              <a:defRPr/>
            </a:pPr>
            <a:r>
              <a:rPr lang="ru-RU" sz="3200" dirty="0"/>
              <a:t>Учет соотношения у учащихся интеллекта и </a:t>
            </a:r>
            <a:r>
              <a:rPr lang="ru-RU" sz="3200" dirty="0" err="1"/>
              <a:t>креативности</a:t>
            </a:r>
            <a:r>
              <a:rPr lang="ru-RU" sz="3200" dirty="0"/>
              <a:t>.</a:t>
            </a:r>
          </a:p>
          <a:p>
            <a:pPr>
              <a:defRPr/>
            </a:pPr>
            <a:r>
              <a:rPr lang="ru-RU" sz="3200" dirty="0">
                <a:solidFill>
                  <a:srgbClr val="C00000"/>
                </a:solidFill>
              </a:rPr>
              <a:t>Соответствие потребностей ребенка в знаниях и физиологическими возможностями.</a:t>
            </a:r>
          </a:p>
          <a:p>
            <a:endParaRPr lang="ru-RU" dirty="0"/>
          </a:p>
        </p:txBody>
      </p:sp>
      <p:pic>
        <p:nvPicPr>
          <p:cNvPr id="4" name="Содержимое 3" descr="Рисунок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52320" y="3501008"/>
            <a:ext cx="1224136" cy="100811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36680"/>
          </a:xfrm>
        </p:spPr>
        <p:txBody>
          <a:bodyPr>
            <a:normAutofit/>
          </a:bodyPr>
          <a:lstStyle/>
          <a:p>
            <a:r>
              <a:rPr lang="ru-RU" sz="3600" dirty="0" err="1" smtClean="0"/>
              <a:t>Здоровьесберегающее</a:t>
            </a:r>
            <a:r>
              <a:rPr lang="ru-RU" sz="3600" dirty="0" smtClean="0"/>
              <a:t> обучение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968552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Направлено на обеспечение психического здоровья учащихся;</a:t>
            </a:r>
          </a:p>
          <a:p>
            <a:r>
              <a:rPr lang="ru-RU" dirty="0" smtClean="0"/>
              <a:t>Опирается на </a:t>
            </a:r>
            <a:r>
              <a:rPr lang="ru-RU" dirty="0" err="1" smtClean="0"/>
              <a:t>природосообразность</a:t>
            </a:r>
            <a:r>
              <a:rPr lang="ru-RU" dirty="0" smtClean="0"/>
              <a:t>, преемственность, вариативность;</a:t>
            </a:r>
          </a:p>
          <a:p>
            <a:r>
              <a:rPr lang="ru-RU" dirty="0" smtClean="0"/>
              <a:t>Достигается через учет особенностей класса, создание благоприятного психологического фона на уроке, использование приемов, способствующих появлению и сохранению интереса к учебному материалу, создание условий для самовыражения учащихся;</a:t>
            </a:r>
          </a:p>
          <a:p>
            <a:r>
              <a:rPr lang="ru-RU" dirty="0" smtClean="0"/>
              <a:t>Приводит к предотвращению усталости и утомляемости, повышению мотивации к учебной деятельности, приросту учебных достижений.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67544" y="764704"/>
            <a:ext cx="4176464" cy="7200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Содержимое 3" descr="CIMG13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332656"/>
            <a:ext cx="4176464" cy="2880320"/>
          </a:xfrm>
        </p:spPr>
      </p:pic>
      <p:pic>
        <p:nvPicPr>
          <p:cNvPr id="5" name="Содержимое 3" descr="CIMG13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06858" y="4221088"/>
            <a:ext cx="3357630" cy="2448272"/>
          </a:xfrm>
          <a:prstGeom prst="rect">
            <a:avLst/>
          </a:prstGeom>
        </p:spPr>
      </p:pic>
      <p:pic>
        <p:nvPicPr>
          <p:cNvPr id="6" name="Содержимое 3" descr="CIMG132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83626" y="188640"/>
            <a:ext cx="3360374" cy="2520280"/>
          </a:xfrm>
          <a:prstGeom prst="rect">
            <a:avLst/>
          </a:prstGeom>
        </p:spPr>
      </p:pic>
      <p:pic>
        <p:nvPicPr>
          <p:cNvPr id="7" name="Содержимое 3" descr="CIMG134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11960" y="2204864"/>
            <a:ext cx="2592288" cy="1944216"/>
          </a:xfrm>
          <a:prstGeom prst="rect">
            <a:avLst/>
          </a:prstGeom>
        </p:spPr>
      </p:pic>
      <p:pic>
        <p:nvPicPr>
          <p:cNvPr id="8" name="Содержимое 3" descr="CIMG082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3568" y="3573016"/>
            <a:ext cx="3384376" cy="268077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3826768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CIMG13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476672"/>
            <a:ext cx="3960440" cy="2736304"/>
          </a:xfrm>
        </p:spPr>
      </p:pic>
      <p:pic>
        <p:nvPicPr>
          <p:cNvPr id="7" name="Содержимое 3" descr="CIMG13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3573016"/>
            <a:ext cx="4148833" cy="3111624"/>
          </a:xfrm>
          <a:prstGeom prst="rect">
            <a:avLst/>
          </a:prstGeom>
        </p:spPr>
      </p:pic>
      <p:pic>
        <p:nvPicPr>
          <p:cNvPr id="8" name="Содержимое 5" descr="CIMG134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4048" y="260648"/>
            <a:ext cx="3888432" cy="3168352"/>
          </a:xfrm>
          <a:prstGeom prst="rect">
            <a:avLst/>
          </a:prstGeom>
        </p:spPr>
      </p:pic>
      <p:pic>
        <p:nvPicPr>
          <p:cNvPr id="9" name="Содержимое 3" descr="CIMG135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8024" y="3789040"/>
            <a:ext cx="3694377" cy="2770783"/>
          </a:xfrm>
          <a:prstGeom prst="rect">
            <a:avLst/>
          </a:prstGeom>
        </p:spPr>
      </p:pic>
      <p:pic>
        <p:nvPicPr>
          <p:cNvPr id="1026" name="Picture 2" descr="E:\Documents and Settings\Татьяна\Мои документы\Копия Рисунок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39952" y="2924944"/>
            <a:ext cx="936104" cy="9361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4680520" cy="129614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CIMG129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332656"/>
            <a:ext cx="4800534" cy="3600400"/>
          </a:xfrm>
        </p:spPr>
      </p:pic>
      <p:pic>
        <p:nvPicPr>
          <p:cNvPr id="5" name="Содержимое 3" descr="CIMG129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1340768"/>
            <a:ext cx="3600400" cy="3744416"/>
          </a:xfrm>
          <a:prstGeom prst="rect">
            <a:avLst/>
          </a:prstGeom>
        </p:spPr>
      </p:pic>
      <p:pic>
        <p:nvPicPr>
          <p:cNvPr id="9" name="Содержимое 5" descr="CIMG129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568" y="4077072"/>
            <a:ext cx="3816424" cy="266277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073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Содержимое 5" descr="CIMG11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292080" y="692696"/>
            <a:ext cx="3692343" cy="3024336"/>
          </a:xfrm>
        </p:spPr>
      </p:pic>
      <p:pic>
        <p:nvPicPr>
          <p:cNvPr id="7" name="Содержимое 3" descr="CIMG116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692696"/>
            <a:ext cx="4006411" cy="2751584"/>
          </a:xfrm>
          <a:prstGeom prst="rect">
            <a:avLst/>
          </a:prstGeom>
        </p:spPr>
      </p:pic>
      <p:pic>
        <p:nvPicPr>
          <p:cNvPr id="8" name="Содержимое 7" descr="CIMG109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8024" y="3933056"/>
            <a:ext cx="4032448" cy="2736304"/>
          </a:xfrm>
          <a:prstGeom prst="rect">
            <a:avLst/>
          </a:prstGeom>
        </p:spPr>
      </p:pic>
      <p:pic>
        <p:nvPicPr>
          <p:cNvPr id="9" name="Содержимое 9" descr="CIMG115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5576" y="3573016"/>
            <a:ext cx="3888431" cy="2895600"/>
          </a:xfrm>
          <a:prstGeom prst="rect">
            <a:avLst/>
          </a:prstGeom>
        </p:spPr>
      </p:pic>
      <p:pic>
        <p:nvPicPr>
          <p:cNvPr id="10" name="Содержимое 11" descr="мить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67944" y="1196752"/>
            <a:ext cx="1428750" cy="142875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 smtClean="0"/>
              <a:t>Музыкальная </a:t>
            </a:r>
            <a:r>
              <a:rPr lang="ru-RU" i="1" dirty="0" err="1" smtClean="0"/>
              <a:t>физминутка</a:t>
            </a:r>
            <a:r>
              <a:rPr lang="ru-RU" i="1" dirty="0" smtClean="0"/>
              <a:t> с </a:t>
            </a:r>
            <a:r>
              <a:rPr lang="ru-RU" i="1" dirty="0" err="1" smtClean="0"/>
              <a:t>Дракошкой</a:t>
            </a:r>
            <a:endParaRPr lang="ru-RU" i="1" dirty="0"/>
          </a:p>
        </p:txBody>
      </p:sp>
      <p:pic>
        <p:nvPicPr>
          <p:cNvPr id="5" name="Содержимое 4" descr="дрнг.jpe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796136" y="1772816"/>
            <a:ext cx="3240360" cy="3312368"/>
          </a:xfrm>
        </p:spPr>
      </p:pic>
      <p:graphicFrame>
        <p:nvGraphicFramePr>
          <p:cNvPr id="41986" name="Object 2"/>
          <p:cNvGraphicFramePr>
            <a:graphicFrameLocks noChangeAspect="1"/>
          </p:cNvGraphicFramePr>
          <p:nvPr/>
        </p:nvGraphicFramePr>
        <p:xfrm>
          <a:off x="3557588" y="3186113"/>
          <a:ext cx="2028825" cy="485775"/>
        </p:xfrm>
        <a:graphic>
          <a:graphicData uri="http://schemas.openxmlformats.org/presentationml/2006/ole">
            <p:oleObj spid="_x0000_s41986" name="Пакет" r:id="rId4" imgW="2028960" imgH="485640" progId="Package">
              <p:embed/>
            </p:oleObj>
          </a:graphicData>
        </a:graphic>
      </p:graphicFrame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375</TotalTime>
  <Words>177</Words>
  <Application>Microsoft Office PowerPoint</Application>
  <PresentationFormat>Экран (4:3)</PresentationFormat>
  <Paragraphs>34</Paragraphs>
  <Slides>28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0" baseType="lpstr">
      <vt:lpstr>Поток</vt:lpstr>
      <vt:lpstr>Пакет</vt:lpstr>
      <vt:lpstr>Здоровьесберегающие технологии на уроках в начальной школе.</vt:lpstr>
      <vt:lpstr>Слайд 2</vt:lpstr>
      <vt:lpstr>Здоровьесберегающая технология-это</vt:lpstr>
      <vt:lpstr>Здоровьесберегающее обучение</vt:lpstr>
      <vt:lpstr>Слайд 5</vt:lpstr>
      <vt:lpstr>Слайд 6</vt:lpstr>
      <vt:lpstr>Слайд 7</vt:lpstr>
      <vt:lpstr>Слайд 8</vt:lpstr>
      <vt:lpstr>Музыкальная физминутка с Дракошкой</vt:lpstr>
      <vt:lpstr>Музыкальная физминутка. Новогодняя.</vt:lpstr>
      <vt:lpstr>Слайд 11</vt:lpstr>
      <vt:lpstr>Слайд 12</vt:lpstr>
      <vt:lpstr>Слайд 13</vt:lpstr>
      <vt:lpstr>Слайд 14</vt:lpstr>
      <vt:lpstr>Слайд 15</vt:lpstr>
      <vt:lpstr>Слайд 16</vt:lpstr>
      <vt:lpstr>Музыкальная физминутка для глаз</vt:lpstr>
      <vt:lpstr>Внеклассные мероприятия</vt:lpstr>
      <vt:lpstr>«Беседа о здоровом образе жизни. Всемирный день отказа от табачного дыма.» </vt:lpstr>
      <vt:lpstr>Слайд 20</vt:lpstr>
      <vt:lpstr>Слайд 21</vt:lpstr>
      <vt:lpstr>Слайд 22</vt:lpstr>
      <vt:lpstr>Секция по борьбе «Самбо» п.Киевский</vt:lpstr>
      <vt:lpstr>Слайд 24</vt:lpstr>
      <vt:lpstr>Слайд 25</vt:lpstr>
      <vt:lpstr>Слайд 26</vt:lpstr>
      <vt:lpstr>Слайд 27</vt:lpstr>
      <vt:lpstr>Слайд 28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Татьяна</dc:creator>
  <cp:lastModifiedBy>Татьяна</cp:lastModifiedBy>
  <cp:revision>60</cp:revision>
  <dcterms:created xsi:type="dcterms:W3CDTF">2014-03-10T16:09:41Z</dcterms:created>
  <dcterms:modified xsi:type="dcterms:W3CDTF">2014-10-12T16:12:11Z</dcterms:modified>
</cp:coreProperties>
</file>